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1"/>
  </p:handoutMasterIdLst>
  <p:sldIdLst>
    <p:sldId id="321" r:id="rId2"/>
    <p:sldId id="325" r:id="rId3"/>
    <p:sldId id="329" r:id="rId4"/>
    <p:sldId id="334" r:id="rId5"/>
    <p:sldId id="338" r:id="rId6"/>
    <p:sldId id="344" r:id="rId7"/>
    <p:sldId id="350" r:id="rId8"/>
    <p:sldId id="356" r:id="rId9"/>
    <p:sldId id="360" r:id="rId10"/>
    <p:sldId id="364" r:id="rId11"/>
    <p:sldId id="368" r:id="rId12"/>
    <p:sldId id="372" r:id="rId13"/>
    <p:sldId id="373" r:id="rId14"/>
    <p:sldId id="374" r:id="rId15"/>
    <p:sldId id="375" r:id="rId16"/>
    <p:sldId id="376" r:id="rId17"/>
    <p:sldId id="377" r:id="rId18"/>
    <p:sldId id="378" r:id="rId19"/>
    <p:sldId id="379" r:id="rId20"/>
    <p:sldId id="380" r:id="rId21"/>
    <p:sldId id="381" r:id="rId22"/>
    <p:sldId id="382" r:id="rId23"/>
    <p:sldId id="383" r:id="rId24"/>
    <p:sldId id="384" r:id="rId25"/>
    <p:sldId id="385" r:id="rId26"/>
    <p:sldId id="386" r:id="rId27"/>
    <p:sldId id="387" r:id="rId28"/>
    <p:sldId id="388" r:id="rId29"/>
    <p:sldId id="389" r:id="rId30"/>
    <p:sldId id="390" r:id="rId31"/>
    <p:sldId id="391" r:id="rId32"/>
    <p:sldId id="392" r:id="rId33"/>
    <p:sldId id="393" r:id="rId34"/>
    <p:sldId id="394" r:id="rId35"/>
    <p:sldId id="395" r:id="rId36"/>
    <p:sldId id="396" r:id="rId37"/>
    <p:sldId id="397" r:id="rId38"/>
    <p:sldId id="398" r:id="rId39"/>
    <p:sldId id="399" r:id="rId40"/>
    <p:sldId id="400" r:id="rId41"/>
    <p:sldId id="401" r:id="rId42"/>
    <p:sldId id="402" r:id="rId43"/>
    <p:sldId id="403" r:id="rId44"/>
    <p:sldId id="404" r:id="rId45"/>
    <p:sldId id="405" r:id="rId46"/>
    <p:sldId id="406" r:id="rId47"/>
    <p:sldId id="407" r:id="rId48"/>
    <p:sldId id="408" r:id="rId49"/>
    <p:sldId id="409" r:id="rId50"/>
    <p:sldId id="410" r:id="rId51"/>
    <p:sldId id="411" r:id="rId52"/>
    <p:sldId id="412" r:id="rId53"/>
    <p:sldId id="413" r:id="rId54"/>
    <p:sldId id="414" r:id="rId55"/>
    <p:sldId id="415" r:id="rId56"/>
    <p:sldId id="416" r:id="rId57"/>
    <p:sldId id="417" r:id="rId58"/>
    <p:sldId id="418" r:id="rId59"/>
    <p:sldId id="419" r:id="rId60"/>
    <p:sldId id="420" r:id="rId61"/>
    <p:sldId id="421" r:id="rId62"/>
    <p:sldId id="422" r:id="rId63"/>
    <p:sldId id="423" r:id="rId64"/>
    <p:sldId id="424" r:id="rId65"/>
    <p:sldId id="425" r:id="rId66"/>
    <p:sldId id="426" r:id="rId67"/>
    <p:sldId id="427" r:id="rId68"/>
    <p:sldId id="428" r:id="rId69"/>
    <p:sldId id="429" r:id="rId70"/>
  </p:sldIdLst>
  <p:sldSz cx="6858000" cy="9144000" type="letter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20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D1F68-1B17-4308-96CB-363E3408D1EB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3BB2-46A3-49BB-A02C-2AFA807CE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92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CC90-B3CC-4F82-B6BB-8A43FF1FC550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22B2-F578-4D37-87BD-5704126C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CC90-B3CC-4F82-B6BB-8A43FF1FC550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22B2-F578-4D37-87BD-5704126C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16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CC90-B3CC-4F82-B6BB-8A43FF1FC550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22B2-F578-4D37-87BD-5704126C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42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CC90-B3CC-4F82-B6BB-8A43FF1FC550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22B2-F578-4D37-87BD-5704126C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34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CC90-B3CC-4F82-B6BB-8A43FF1FC550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22B2-F578-4D37-87BD-5704126C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97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CC90-B3CC-4F82-B6BB-8A43FF1FC550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22B2-F578-4D37-87BD-5704126C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8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CC90-B3CC-4F82-B6BB-8A43FF1FC550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22B2-F578-4D37-87BD-5704126C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58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CC90-B3CC-4F82-B6BB-8A43FF1FC550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22B2-F578-4D37-87BD-5704126C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CC90-B3CC-4F82-B6BB-8A43FF1FC550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22B2-F578-4D37-87BD-5704126C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3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CC90-B3CC-4F82-B6BB-8A43FF1FC550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22B2-F578-4D37-87BD-5704126C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5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CC90-B3CC-4F82-B6BB-8A43FF1FC550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22B2-F578-4D37-87BD-5704126C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76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6CC90-B3CC-4F82-B6BB-8A43FF1FC550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922B2-F578-4D37-87BD-5704126C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0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Prescriptive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Descriptive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Grammar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HK" sz="3600" i="1" dirty="0" smtClean="0"/>
              <a:t>Rules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HK" sz="3600" i="1" dirty="0" smtClean="0"/>
              <a:t>Linguistics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2901360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Place of articulation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Phonetics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Feature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Sound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Speech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4095719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sz="3600" b="1" dirty="0" smtClean="0">
                <a:solidFill>
                  <a:schemeClr val="tx1"/>
                </a:solidFill>
              </a:rPr>
              <a:t>Manner of articulation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/>
              <a:t>Phonetics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Feature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Sound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Speech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079733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Stop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/>
              <a:t>Phonetics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Feature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Sound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HK" sz="3600" i="1" dirty="0" smtClean="0"/>
              <a:t>Manner</a:t>
            </a:r>
            <a:endParaRPr lang="en-US" sz="3600" i="1" dirty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02422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Fricative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/>
              <a:t>Phonetics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Feature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Sound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HK" sz="3600" i="1" dirty="0"/>
              <a:t>Manner</a:t>
            </a:r>
            <a:endParaRPr lang="en-US" sz="3600" i="1" dirty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058708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Affricate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/>
              <a:t>Phonetics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Feature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Sound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HK" sz="3600" i="1" dirty="0"/>
              <a:t>Manner</a:t>
            </a:r>
            <a:endParaRPr lang="en-US" sz="3600" i="1" dirty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769053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Nasal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/>
              <a:t>Phonetics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Feature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Sound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HK" sz="3600" i="1" dirty="0"/>
              <a:t>Manner</a:t>
            </a:r>
            <a:endParaRPr lang="en-US" sz="3600" i="1" dirty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919365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Approximant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/>
              <a:t>Phonetics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Feature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Sound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HK" sz="3600" i="1" dirty="0"/>
              <a:t>Manner</a:t>
            </a:r>
            <a:endParaRPr lang="en-US" sz="3600" i="1" dirty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375257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Labial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/>
              <a:t>Phonetics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Feature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Sound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HK" sz="3600" i="1" dirty="0" smtClean="0"/>
              <a:t>Place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036199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Alveolar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/>
              <a:t>Phonetics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Feature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Sound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HK" sz="3600" i="1" dirty="0"/>
              <a:t>Place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600778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Velar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/>
              <a:t>Phonetics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Feature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Sound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HK" sz="3600" i="1" dirty="0"/>
              <a:t>Place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39190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sz="3600" b="1" dirty="0" smtClean="0">
                <a:solidFill>
                  <a:schemeClr val="tx1"/>
                </a:solidFill>
              </a:rPr>
              <a:t>Descriptive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Prescriptive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Grammar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Rules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Linguistics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840514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Chao letters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Phonetics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Tone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Chinese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Describe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20017295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Hand shape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Phonetics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Sign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Feature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21065378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Orientation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/>
              <a:t>Phonetics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Sign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Feature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6755130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Movement (signed languages)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/>
              <a:t>Phonetics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Sign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Feature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4271692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Complementary distribution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Phonology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Minimal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Environment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10547984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Minimal pair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Phonology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Distribution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Word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Sound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36886735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Phonological rule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Change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Complementary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Minimal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22168800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Natural class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Feature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Phonology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Rule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41407660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Inventory (phonology)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Phonology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Phoneme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Distribution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38142340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Phonotactics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Phonology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Word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Phoneme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4293284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Grammar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Rules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Language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Prescriptive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Descriptive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40473044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Optimality Theory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Phonology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Faithfulness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err="1" smtClean="0"/>
              <a:t>Markedness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Constraint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39245261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Faithfulness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Phonology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Optimality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err="1" smtClean="0"/>
              <a:t>Markedness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Constraint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24122670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Markedness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/>
              <a:t>Phonology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Optimality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Faithfulness</a:t>
            </a:r>
            <a:endParaRPr lang="en-US" sz="3600" i="1" dirty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Constraint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40799180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Speech Learning Model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Phonology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Same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New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err="1" smtClean="0"/>
              <a:t>Flege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3443886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Perceptual Assimilation Model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Phonology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Category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Best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HK" sz="3600" i="1" dirty="0" smtClean="0"/>
              <a:t>Second language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1923951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Word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HK" sz="3600" i="1" dirty="0" smtClean="0"/>
              <a:t>Morpheme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Morphology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17467996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Morpheme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Word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Morphology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Meaning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Independent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839469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Phonaestheme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Morpheme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Word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Sound</a:t>
            </a: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12369012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Ambiguity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Morphology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Syntax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Structure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Meaning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8342699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Inflectional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Morphology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Morpheme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Derivational</a:t>
            </a: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3271402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Prestige variety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Language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Dialect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Prescriptive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28293131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Derivational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/>
              <a:t>Morphology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Morpheme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Inflectional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10878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Free morpheme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/>
              <a:t>Morphology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Morpheme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Free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933828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Bound morpheme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/>
              <a:t>Morphology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Morpheme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Bound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9691572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Aphasia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Brain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Damage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err="1" smtClean="0"/>
              <a:t>Broca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Wernicke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10311918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Grammaticality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Syntax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Acceptability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38268056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Acceptability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/>
              <a:t>Syntax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Grammaticality</a:t>
            </a:r>
            <a:endParaRPr lang="en-US" sz="3600" i="1" dirty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2741806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Noun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Category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Functional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Verb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3221297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Verb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/>
              <a:t>Category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Functional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Noun</a:t>
            </a:r>
            <a:endParaRPr lang="en-US" sz="3600" i="1" dirty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24273162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Constituent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Syntax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Sentence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Phrase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HK" sz="3600" i="1" dirty="0" smtClean="0"/>
              <a:t>Group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40398742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Constituency test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Syntax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Constituent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Deletion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Replacement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377252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Phonetics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Sound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Linguistics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Phonology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HK" sz="3600" i="1" dirty="0" smtClean="0"/>
              <a:t>Module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12384848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Head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Syntax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Complement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Adjunct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Phrase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679745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Complement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/>
              <a:t>Syntax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Head</a:t>
            </a:r>
            <a:endParaRPr lang="en-US" sz="3600" i="1" dirty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Adjunct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Phrase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56098798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Adjunct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/>
              <a:t>Syntax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Complement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Head</a:t>
            </a:r>
            <a:endParaRPr lang="en-US" sz="3600" i="1" dirty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Phrase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65742341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Main verb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Syntax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Auxiliary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Verb</a:t>
            </a: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91627450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Auxiliary verb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Syntax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Main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Verb</a:t>
            </a: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20898270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Movement (syntax)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Syntax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Question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Topic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Move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39398651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Inflectional phrase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Syntax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Main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Auxiliary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Verb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388104241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Binding theory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Syntax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Pronoun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Noun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Anaphor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369069847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Referring expression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/>
              <a:t>Syntax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Pronoun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Noun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Anaphor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50025404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Pronoun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/>
              <a:t>Syntax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Binding</a:t>
            </a:r>
            <a:endParaRPr lang="en-US" sz="3600" i="1" dirty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Noun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Anaphor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190936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Phonology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/>
              <a:t>Sound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Linguistics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Phonetics</a:t>
            </a:r>
            <a:endParaRPr lang="en-US" sz="3600" i="1" dirty="0"/>
          </a:p>
          <a:p>
            <a:pPr marL="0" indent="0" algn="ctr">
              <a:lnSpc>
                <a:spcPct val="300000"/>
              </a:lnSpc>
              <a:buNone/>
            </a:pPr>
            <a:r>
              <a:rPr lang="en-HK" sz="3600" i="1" dirty="0"/>
              <a:t>Module</a:t>
            </a:r>
            <a:endParaRPr lang="en-US" sz="3600" i="1" dirty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9050014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Anaphor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/>
              <a:t>Syntax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Pronoun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Noun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Binding</a:t>
            </a:r>
            <a:endParaRPr lang="en-US" sz="3600" i="1" dirty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43405457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Subject orientation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/>
              <a:t>Syntax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Binding</a:t>
            </a:r>
            <a:endParaRPr lang="en-US" sz="3600" i="1" dirty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Subject</a:t>
            </a:r>
            <a:endParaRPr lang="en-US" sz="3600" i="1" dirty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/>
              <a:t>Anaphor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82724802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Neg</a:t>
            </a:r>
            <a:r>
              <a:rPr lang="en-US" sz="3600" b="1" dirty="0" smtClean="0">
                <a:solidFill>
                  <a:schemeClr val="tx1"/>
                </a:solidFill>
              </a:rPr>
              <a:t> raising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Semantics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Negative</a:t>
            </a: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49860596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Negative strengthening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Semantics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Adjective</a:t>
            </a: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185091608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Scope ambiguity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Semantics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HK" sz="3600" i="1" dirty="0" smtClean="0"/>
              <a:t>Distributive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Collective</a:t>
            </a: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97092148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De Morgan’s laws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Semantics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And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Or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Not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138215835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Linguistic relativity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Sapir-Whorf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Thought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Culture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HK" sz="3600" i="1" dirty="0" smtClean="0"/>
              <a:t>Think</a:t>
            </a: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381998327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Center embedding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Relative clause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Embedded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264711877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Subject relative clause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Relative clause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Subject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179162157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Object relative clause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Relative clause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Object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3146619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Morphology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Word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Morpheme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Linguistics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Module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414952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Syntax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Sentence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Grammar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Linguistics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Module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1065072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Semantics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Meaning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Linguistics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HK" sz="3600" i="1" dirty="0" smtClean="0"/>
              <a:t>Module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HK" sz="3600" i="1" dirty="0" smtClean="0"/>
              <a:t>Scope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3266720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427</TotalTime>
  <Words>360</Words>
  <Application>Microsoft Office PowerPoint</Application>
  <PresentationFormat>Letter Paper (8.5x11 in)</PresentationFormat>
  <Paragraphs>379</Paragraphs>
  <Slides>69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POLITZER-AHLES, Stephen [CBS]</dc:creator>
  <cp:lastModifiedBy>Stephen Politzer-Ahles</cp:lastModifiedBy>
  <cp:revision>29</cp:revision>
  <cp:lastPrinted>2019-07-10T07:34:30Z</cp:lastPrinted>
  <dcterms:created xsi:type="dcterms:W3CDTF">2019-07-10T05:15:57Z</dcterms:created>
  <dcterms:modified xsi:type="dcterms:W3CDTF">2021-04-25T12:39:28Z</dcterms:modified>
</cp:coreProperties>
</file>